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9"/>
  </p:notesMasterIdLst>
  <p:sldIdLst>
    <p:sldId id="279" r:id="rId6"/>
    <p:sldId id="284" r:id="rId7"/>
    <p:sldId id="286" r:id="rId8"/>
    <p:sldId id="287" r:id="rId9"/>
    <p:sldId id="310" r:id="rId10"/>
    <p:sldId id="308" r:id="rId11"/>
    <p:sldId id="285" r:id="rId12"/>
    <p:sldId id="309" r:id="rId13"/>
    <p:sldId id="305" r:id="rId14"/>
    <p:sldId id="306" r:id="rId15"/>
    <p:sldId id="288" r:id="rId16"/>
    <p:sldId id="291" r:id="rId17"/>
    <p:sldId id="307" r:id="rId18"/>
    <p:sldId id="300" r:id="rId19"/>
    <p:sldId id="298" r:id="rId20"/>
    <p:sldId id="295" r:id="rId21"/>
    <p:sldId id="301" r:id="rId22"/>
    <p:sldId id="302" r:id="rId23"/>
    <p:sldId id="303" r:id="rId24"/>
    <p:sldId id="299" r:id="rId25"/>
    <p:sldId id="304" r:id="rId26"/>
    <p:sldId id="29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9/11/2024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48C7-8134-67E9-0EE7-A29D906E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F3FA8-2822-C348-FF63-F8FE7BDE6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1268F-BDF0-01BA-98A0-287CE33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F629-6A4A-98ED-5CE7-4FFBE138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6D8939D-1E35-1D5D-2985-1EE08E96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" y="1452222"/>
            <a:ext cx="4146416" cy="369510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FF4D1E-2D8F-6D1D-9178-669947DA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1506724"/>
            <a:ext cx="3873056" cy="3398804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609047-DA69-0CD3-41F4-F7E4FFC1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25" y="1506724"/>
            <a:ext cx="3964841" cy="33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2" y="1508687"/>
            <a:ext cx="4463021" cy="3840627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2" y="1508686"/>
            <a:ext cx="4463021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1C0-34FB-52C6-A667-1C60A48A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DF85B-EAC4-AF2C-D55B-A1C2E4FEC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FA60-5F53-3E00-6E2C-837264A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035E9-60FF-2B4B-5454-754C87F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2D3E2F54-6786-A2E5-7A07-94E2D8FD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4" y="1979038"/>
            <a:ext cx="4565665" cy="4068723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A2691C9E-21E6-14E2-8672-623F77A0B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4" y="1979038"/>
            <a:ext cx="4680958" cy="40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 of </a:t>
            </a:r>
            <a:r>
              <a:rPr lang="en-US" b="1" dirty="0" err="1"/>
              <a:t>Labour</a:t>
            </a:r>
            <a:r>
              <a:rPr lang="en-US" b="1" dirty="0"/>
              <a:t> Earnings Inequality by Cohort</a:t>
            </a: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pic>
        <p:nvPicPr>
          <p:cNvPr id="6" name="Picture 5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F09BEE46-580A-854B-8E10-F8BB83B15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80818"/>
            <a:ext cx="5600700" cy="4876800"/>
          </a:xfrm>
          <a:prstGeom prst="rect">
            <a:avLst/>
          </a:prstGeom>
        </p:spPr>
      </p:pic>
      <p:pic>
        <p:nvPicPr>
          <p:cNvPr id="9" name="Picture 8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B3F6E697-1934-F08D-9D0C-C505559CA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16" y="1280818"/>
            <a:ext cx="5600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Distribution of 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</a:t>
            </a:r>
            <a:endParaRPr lang="en-US" dirty="0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5052755-A8BF-EFB5-96A0-DAC1702D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2" y="1213439"/>
            <a:ext cx="5600700" cy="5124450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530F1FE-CCF9-B31B-BD48-363C7FA1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46" y="1069681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C285A9B2-2138-7EE7-B51D-3DC5739B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215408"/>
            <a:ext cx="5600700" cy="481965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39548EF-301F-1FCB-B1F9-F976C1AC9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997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6" name="Picture 5" descr="A graph of growth and growth&#10;&#10;Description automatically generated with medium confidence">
            <a:extLst>
              <a:ext uri="{FF2B5EF4-FFF2-40B4-BE49-F238E27FC236}">
                <a16:creationId xmlns:a16="http://schemas.microsoft.com/office/drawing/2014/main" id="{7F47DBD6-85B1-9394-ED13-F27D7766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201979"/>
            <a:ext cx="5600700" cy="491490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A059A12-8B7C-4B07-10D1-B9A8D99D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140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F93AF-8D53-B26E-79F4-2420DDDF3A8C}"/>
              </a:ext>
            </a:extLst>
          </p:cNvPr>
          <p:cNvSpPr txBox="1"/>
          <p:nvPr/>
        </p:nvSpPr>
        <p:spPr>
          <a:xfrm>
            <a:off x="1494369" y="5538211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Male:  0.660</a:t>
            </a:r>
          </a:p>
          <a:p>
            <a:r>
              <a:rPr lang="en-US" dirty="0"/>
              <a:t>35-44 Male:  0.759</a:t>
            </a:r>
          </a:p>
          <a:p>
            <a:r>
              <a:rPr lang="en-US" dirty="0"/>
              <a:t>45-55 Male:  0.782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44E0-FBBD-D53D-5342-FB4607565832}"/>
              </a:ext>
            </a:extLst>
          </p:cNvPr>
          <p:cNvSpPr txBox="1"/>
          <p:nvPr/>
        </p:nvSpPr>
        <p:spPr>
          <a:xfrm>
            <a:off x="7746999" y="5530144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Female:  0.566</a:t>
            </a:r>
          </a:p>
          <a:p>
            <a:r>
              <a:rPr lang="en-US" dirty="0"/>
              <a:t>35-44 Female:  0.709</a:t>
            </a:r>
          </a:p>
          <a:p>
            <a:r>
              <a:rPr lang="en-US" dirty="0"/>
              <a:t>45-55 Female:  0.765</a:t>
            </a:r>
            <a:endParaRPr lang="en-NZ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7A0F8ED-72FC-37EB-9583-274DE9E6B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3" y="1054475"/>
            <a:ext cx="4808206" cy="4301218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8425BCE-0B84-5D86-4F6B-F811360A2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06" y="1054475"/>
            <a:ext cx="4728754" cy="42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761999" y="1317036"/>
            <a:ext cx="9516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Matt Elias: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Pre-doctorate economist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Has undertaken the GRID work in our </a:t>
            </a:r>
            <a:r>
              <a:rPr lang="en-AU" dirty="0" err="1"/>
              <a:t>datalab</a:t>
            </a:r>
            <a:r>
              <a:rPr lang="en-AU" dirty="0"/>
              <a:t>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Gianni La Cava: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Director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Constructed the initial LEED used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Greg Kaplan: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Founder of e61, Professor at </a:t>
            </a:r>
            <a:r>
              <a:rPr lang="en-AU" dirty="0" err="1"/>
              <a:t>UoC</a:t>
            </a:r>
            <a:r>
              <a:rPr lang="en-AU" dirty="0"/>
              <a:t>, and head of e61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advice and support for undertaking the project.</a:t>
            </a:r>
          </a:p>
          <a:p>
            <a:endParaRPr lang="en-AU" dirty="0"/>
          </a:p>
          <a:p>
            <a:r>
              <a:rPr lang="en-AU" b="1" dirty="0"/>
              <a:t>Matt Nolan: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Manager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oversight and suggestions on project, presenting today.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E61 GRID Team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97F3-8FD1-B8AE-1D3B-BFD9989A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BDAF2-5D80-271C-2397-C62A159D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FBE5B-AF98-13CB-8682-308DB47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sample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215F7-536D-F85F-3A60-6B4CDE92AD30}"/>
              </a:ext>
            </a:extLst>
          </p:cNvPr>
          <p:cNvSpPr txBox="1"/>
          <p:nvPr/>
        </p:nvSpPr>
        <p:spPr>
          <a:xfrm>
            <a:off x="666067" y="1552530"/>
            <a:ext cx="39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8.3m individuals in 2021 (Census 2021 for group = 10.6 million)</a:t>
            </a:r>
            <a:endParaRPr lang="en-AU" dirty="0"/>
          </a:p>
        </p:txBody>
      </p:sp>
      <p:pic>
        <p:nvPicPr>
          <p:cNvPr id="10" name="Picture 9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071C2EEE-937A-DB59-D97C-28AC1BB1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70" y="1904204"/>
            <a:ext cx="7099594" cy="3460734"/>
          </a:xfrm>
          <a:prstGeom prst="rect">
            <a:avLst/>
          </a:prstGeom>
        </p:spPr>
      </p:pic>
      <p:pic>
        <p:nvPicPr>
          <p:cNvPr id="14" name="Picture 13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7A6BE124-CB50-8D90-DB11-36A39024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1" y="2493518"/>
            <a:ext cx="4576899" cy="39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43D-D459-5D36-2BBF-4BDA5B7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26CB9-3E2A-E5FF-1D40-53A6A4898639}"/>
              </a:ext>
            </a:extLst>
          </p:cNvPr>
          <p:cNvSpPr txBox="1"/>
          <p:nvPr/>
        </p:nvSpPr>
        <p:spPr>
          <a:xfrm>
            <a:off x="5945295" y="550303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LEED individuals: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Personal ‘spine’ of data based on linking of Census, tax records, benefit records, health records (Medicare), visa records.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Business ‘spine’ of data uses business tax – both income tax and withholding taxes (withholding on labour income, broad-based consumption tax).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C180-A642-E533-8BDE-F1FEF176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7CCC4-DB29-0216-E7EB-46B49A2F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microdata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AFEB2A97-9687-D838-3C34-045672AE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9" y="2291936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54486-50BD-B9BF-3081-65A68487D228}"/>
              </a:ext>
            </a:extLst>
          </p:cNvPr>
          <p:cNvSpPr txBox="1"/>
          <p:nvPr/>
        </p:nvSpPr>
        <p:spPr>
          <a:xfrm>
            <a:off x="934648" y="1395043"/>
            <a:ext cx="373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 (ABS provided </a:t>
            </a:r>
            <a:r>
              <a:rPr lang="en-AU" b="1" dirty="0" err="1"/>
              <a:t>Datalab</a:t>
            </a:r>
            <a:r>
              <a:rPr lang="en-AU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8E5A-0A23-2EA9-4666-570DA99F33E4}"/>
              </a:ext>
            </a:extLst>
          </p:cNvPr>
          <p:cNvSpPr txBox="1"/>
          <p:nvPr/>
        </p:nvSpPr>
        <p:spPr>
          <a:xfrm>
            <a:off x="5945295" y="3024713"/>
            <a:ext cx="581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2002-2022 FY (June years) data available for LEED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7641B-6E1C-8D80-885A-5A77707F047E}"/>
              </a:ext>
            </a:extLst>
          </p:cNvPr>
          <p:cNvSpPr txBox="1"/>
          <p:nvPr/>
        </p:nvSpPr>
        <p:spPr>
          <a:xfrm>
            <a:off x="6006258" y="3800027"/>
            <a:ext cx="5819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Comprehensive but misses: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Self-employed (who report through business or personal service income), informal work, or low-income small business employees.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Those who predominantly earn from </a:t>
            </a:r>
            <a:r>
              <a:rPr lang="en-AU" i="1" dirty="0"/>
              <a:t>untaxed</a:t>
            </a:r>
            <a:r>
              <a:rPr lang="en-AU" dirty="0"/>
              <a:t>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have not incorporated the full benefit data for this project at this stage.</a:t>
            </a:r>
          </a:p>
        </p:txBody>
      </p:sp>
    </p:spTree>
    <p:extLst>
      <p:ext uri="{BB962C8B-B14F-4D97-AF65-F5344CB8AC3E}">
        <p14:creationId xmlns:p14="http://schemas.microsoft.com/office/powerpoint/2010/main" val="3345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a LEED file based on business tax reporting and household tax returns: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Includes all tax-filers in Australia (will include temporary migrants).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 (inclusive of all wage and salary items), deflate by CPI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(jobs file) is missing, use individual value from Individual Tax Return (person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part-time at the national minimum wage in each financial year (varies from award wages).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Full sample used (slow – but necessary to have sufficient observations to meet privacy requirements)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8C638-C8A1-7D18-2B2F-7DC27539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D35F6-69F5-E344-51AC-DB5BA985E9E2}"/>
              </a:ext>
            </a:extLst>
          </p:cNvPr>
          <p:cNvSpPr txBox="1"/>
          <p:nvPr/>
        </p:nvSpPr>
        <p:spPr>
          <a:xfrm>
            <a:off x="6096000" y="1238294"/>
            <a:ext cx="58194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Worsened by increase in tax-free threshold in 2012 (from $6,000 to $18,200).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(jobs file) as primary source to address this in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 – individual kept, but income is set to top-coded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Datalab</a:t>
            </a:r>
            <a:r>
              <a:rPr lang="en-AU" dirty="0"/>
              <a:t> recommendations is to only release data based on top coding at a nominal $1 million per job per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Total taxable income top coded to $6 million pa.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5F558-C603-50E5-1991-F0B6D1E75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64FD73-D29A-C3E3-48AE-C96C2CDA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microdata and specific coding issues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589D424F-523D-F277-B274-7280F22A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B5A4E-5231-2CA5-1C9C-7B0B0758225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1189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370417" y="1184961"/>
            <a:ext cx="10777312" cy="1395238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Only one “GDP recession” in 30 years (population growth)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End of mining boom (post-2012)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5" y="2927319"/>
            <a:ext cx="4187760" cy="3546777"/>
          </a:xfrm>
          <a:prstGeom prst="rect">
            <a:avLst/>
          </a:prstGeom>
        </p:spPr>
      </p:pic>
      <p:pic>
        <p:nvPicPr>
          <p:cNvPr id="12" name="Picture 1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1ABC69A2-6594-27EB-E31C-BB89050B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66" y="2890028"/>
            <a:ext cx="4121551" cy="3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848</Words>
  <Application>Microsoft Office PowerPoint</Application>
  <PresentationFormat>Widescreen</PresentationFormat>
  <Paragraphs>116</Paragraphs>
  <Slides>23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E61 GRID Team</vt:lpstr>
      <vt:lpstr>Australia sample summary</vt:lpstr>
      <vt:lpstr>Australia microdata</vt:lpstr>
      <vt:lpstr>Data construction</vt:lpstr>
      <vt:lpstr>Australia microdata and specific coding issues</vt:lpstr>
      <vt:lpstr>Macroeconomic performance</vt:lpstr>
      <vt:lpstr>Macroeconomic performance</vt:lpstr>
      <vt:lpstr>PowerPoint Presentation</vt:lpstr>
      <vt:lpstr>Percentiles of the Log Real Earnings Distribution relative to 2002</vt:lpstr>
      <vt:lpstr>Percentiles of the Log Real Earnings Distribution relative to 2002</vt:lpstr>
      <vt:lpstr>Evolution of Labour Earnings Inequality by Cohort</vt:lpstr>
      <vt:lpstr>PowerPoint Presentation</vt:lpstr>
      <vt:lpstr>Distribution of one-year growth of residualized earnings</vt:lpstr>
      <vt:lpstr>One-year growth of residualized earnings by permanent income</vt:lpstr>
      <vt:lpstr>One-year growth of residualised earnings by permanent income</vt:lpstr>
      <vt:lpstr>One-year growth of residualised earnings by permanent income</vt:lpstr>
      <vt:lpstr>PowerPoint Presentation</vt:lpstr>
      <vt:lpstr>Rank-rank mobility within permanent income distribution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</cp:lastModifiedBy>
  <cp:revision>108</cp:revision>
  <dcterms:created xsi:type="dcterms:W3CDTF">2024-03-04T23:45:18Z</dcterms:created>
  <dcterms:modified xsi:type="dcterms:W3CDTF">2024-11-08T19:25:13Z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